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5"/>
  </p:notesMasterIdLst>
  <p:sldIdLst>
    <p:sldId id="269" r:id="rId3"/>
    <p:sldId id="257" r:id="rId4"/>
    <p:sldId id="258" r:id="rId5"/>
    <p:sldId id="260" r:id="rId6"/>
    <p:sldId id="262" r:id="rId7"/>
    <p:sldId id="261" r:id="rId8"/>
    <p:sldId id="264" r:id="rId9"/>
    <p:sldId id="265" r:id="rId10"/>
    <p:sldId id="271" r:id="rId11"/>
    <p:sldId id="272" r:id="rId12"/>
    <p:sldId id="273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76F9A-49A9-459C-8476-80B3A41966E6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713B4-4BE5-4075-A836-B21C101D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6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37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85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  <a:defRPr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○"/>
              <a:defRPr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■"/>
              <a:defRPr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  <a:defRPr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○"/>
              <a:defRPr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■"/>
              <a:defRPr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  <a:defRPr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○"/>
              <a:defRPr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■"/>
              <a:defRPr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291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008000" y="1847345"/>
            <a:ext cx="8175600" cy="21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83433" y="3945357"/>
            <a:ext cx="5624800" cy="9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9541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783967"/>
            <a:ext cx="87348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931200"/>
            <a:ext cx="8734800" cy="2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1333"/>
              </a:spcBef>
              <a:spcAft>
                <a:spcPts val="13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1220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783960"/>
            <a:ext cx="6594000" cy="1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3290599"/>
            <a:ext cx="5333200" cy="2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159900" y="3290599"/>
            <a:ext cx="5333200" cy="2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26" name="Google Shape;26;p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415600" y="2739493"/>
            <a:ext cx="5333200" cy="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dk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6159900" y="2739493"/>
            <a:ext cx="5333200" cy="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915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15600" y="707573"/>
            <a:ext cx="112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77284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5600" y="944000"/>
            <a:ext cx="417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32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15600" y="2056000"/>
            <a:ext cx="4072800" cy="3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3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3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3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3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333"/>
              </a:spcBef>
              <a:spcAft>
                <a:spcPts val="13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37" name="Google Shape;37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01063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363967" y="704192"/>
            <a:ext cx="7463600" cy="33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7466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41" name="Google Shape;41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2827000" y="3547100"/>
            <a:ext cx="65380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2722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 descr=" 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92500" y="1644233"/>
            <a:ext cx="5438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92500" y="3737433"/>
            <a:ext cx="48224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8744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ADA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30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15600" y="4825807"/>
            <a:ext cx="60156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24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73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808767"/>
            <a:ext cx="11360800" cy="2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7333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010600" y="4126500"/>
            <a:ext cx="4170800" cy="1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pic>
        <p:nvPicPr>
          <p:cNvPr id="58" name="Google Shape;58;p1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1906000" y="3138368"/>
            <a:ext cx="8380000" cy="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733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09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Imag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6626400" y="1883667"/>
            <a:ext cx="5022400" cy="1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6626233" y="3868200"/>
            <a:ext cx="5022400" cy="1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524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Lis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15600" y="783967"/>
            <a:ext cx="4814400" cy="1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5333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415600" y="2448233"/>
            <a:ext cx="4814400" cy="3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7944067" y="910667"/>
            <a:ext cx="3704800" cy="14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2"/>
          </p:nvPr>
        </p:nvSpPr>
        <p:spPr>
          <a:xfrm>
            <a:off x="7766100" y="9107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3"/>
          </p:nvPr>
        </p:nvSpPr>
        <p:spPr>
          <a:xfrm>
            <a:off x="7766100" y="25758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4"/>
          </p:nvPr>
        </p:nvSpPr>
        <p:spPr>
          <a:xfrm>
            <a:off x="7766100" y="42409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2647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rgbClr val="22033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 descr=" 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1206467" y="1686043"/>
            <a:ext cx="89476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1299892" y="4038776"/>
            <a:ext cx="4953600" cy="6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4" descr="&quot;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85797" y="494967"/>
            <a:ext cx="2061633" cy="1560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331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 descr=" "/>
          <p:cNvSpPr/>
          <p:nvPr/>
        </p:nvSpPr>
        <p:spPr>
          <a:xfrm>
            <a:off x="221367" y="196833"/>
            <a:ext cx="11773600" cy="64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4" name="Google Shape;84;p1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89700" y="697100"/>
            <a:ext cx="10859200" cy="5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017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 with foli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1452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46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9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9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7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8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0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2491D-0B15-4C7C-A4EB-651898052247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AD82C-AA6B-4D40-9C7F-0522891FE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73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DA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23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233200" cy="4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6776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ASME-CIE Hackathon 2021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3328067" y="3969476"/>
            <a:ext cx="5535200" cy="9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dirty="0"/>
              <a:t>Hackathon Problem 1: Digital Manufacturing – Obfuscating the design with security features</a:t>
            </a:r>
            <a:endParaRPr lang="en" dirty="0"/>
          </a:p>
          <a:p>
            <a:pPr marL="0" indent="0">
              <a:spcAft>
                <a:spcPts val="2133"/>
              </a:spcAft>
            </a:pPr>
            <a:r>
              <a:rPr lang="en" dirty="0"/>
              <a:t>Gary Mac</a:t>
            </a: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3328067" y="5528722"/>
            <a:ext cx="5535200" cy="4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08.14.2021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621C-ECC8-41BA-8432-00D6DCF5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Problem 1 - Submission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BE95F71-48EB-427F-8E6A-15CA2A0A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detailed word document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ubmission table for each die face value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description of the brainstorming process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summary of any other approach attempted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 the “Submission Template.csv”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Any supplementary file to </a:t>
            </a:r>
            <a:br>
              <a:rPr lang="en-US" dirty="0"/>
            </a:br>
            <a:r>
              <a:rPr lang="en-US" dirty="0"/>
              <a:t>support your report  </a:t>
            </a:r>
          </a:p>
        </p:txBody>
      </p:sp>
      <p:pic>
        <p:nvPicPr>
          <p:cNvPr id="9" name="image1.png">
            <a:extLst>
              <a:ext uri="{FF2B5EF4-FFF2-40B4-BE49-F238E27FC236}">
                <a16:creationId xmlns:a16="http://schemas.microsoft.com/office/drawing/2014/main" id="{29AFDEBB-F574-4E37-9F89-E47AEB5B53A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73525" y="1113955"/>
            <a:ext cx="2791577" cy="2050098"/>
          </a:xfrm>
          <a:prstGeom prst="rect">
            <a:avLst/>
          </a:prstGeom>
          <a:ln/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F0542A-2511-49B0-89F9-0D488247D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332970"/>
              </p:ext>
            </p:extLst>
          </p:nvPr>
        </p:nvGraphicFramePr>
        <p:xfrm>
          <a:off x="7492752" y="3298990"/>
          <a:ext cx="4272349" cy="29746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2598">
                  <a:extLst>
                    <a:ext uri="{9D8B030D-6E8A-4147-A177-3AD203B41FA5}">
                      <a16:colId xmlns:a16="http://schemas.microsoft.com/office/drawing/2014/main" val="493925701"/>
                    </a:ext>
                  </a:extLst>
                </a:gridCol>
                <a:gridCol w="1102321">
                  <a:extLst>
                    <a:ext uri="{9D8B030D-6E8A-4147-A177-3AD203B41FA5}">
                      <a16:colId xmlns:a16="http://schemas.microsoft.com/office/drawing/2014/main" val="3286831031"/>
                    </a:ext>
                  </a:extLst>
                </a:gridCol>
                <a:gridCol w="2437430">
                  <a:extLst>
                    <a:ext uri="{9D8B030D-6E8A-4147-A177-3AD203B41FA5}">
                      <a16:colId xmlns:a16="http://schemas.microsoft.com/office/drawing/2014/main" val="946607781"/>
                    </a:ext>
                  </a:extLst>
                </a:gridCol>
              </a:tblGrid>
              <a:tr h="486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Die face letter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Die face value/number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59181693"/>
                  </a:ext>
                </a:extLst>
              </a:tr>
              <a:tr h="2994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?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32001603"/>
                  </a:ext>
                </a:extLst>
              </a:tr>
              <a:tr h="486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?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“Mountaintops inspire leaders, but valleys mature them”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5581444"/>
                  </a:ext>
                </a:extLst>
              </a:tr>
              <a:tr h="6737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“The best practice is to follow the advice posted on every railroad crossing. Stop to look at both sides.”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48474028"/>
                  </a:ext>
                </a:extLst>
              </a:tr>
              <a:tr h="2994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?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37357151"/>
                  </a:ext>
                </a:extLst>
              </a:tr>
              <a:tr h="2994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?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14832233"/>
                  </a:ext>
                </a:extLst>
              </a:tr>
              <a:tr h="2994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?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67987224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5F64FA0-BB40-4A0A-9124-E68C0B5F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7" name="Picture 2" descr="Labs and Centers | NYU Tandon School of Engineering">
            <a:extLst>
              <a:ext uri="{FF2B5EF4-FFF2-40B4-BE49-F238E27FC236}">
                <a16:creationId xmlns:a16="http://schemas.microsoft.com/office/drawing/2014/main" id="{E50F735D-C862-4F6D-AF30-DCB6ACACD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3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621C-ECC8-41BA-8432-00D6DCF5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Problem 1 - Judges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5F64FA0-BB40-4A0A-9124-E68C0B5F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7" name="Picture 2" descr="Labs and Centers | NYU Tandon School of Engineering">
            <a:extLst>
              <a:ext uri="{FF2B5EF4-FFF2-40B4-BE49-F238E27FC236}">
                <a16:creationId xmlns:a16="http://schemas.microsoft.com/office/drawing/2014/main" id="{E50F735D-C862-4F6D-AF30-DCB6ACACD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75AFA0C-4C52-4FAB-991A-7F3A81016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869" y="2900557"/>
            <a:ext cx="1457951" cy="1508295"/>
          </a:xfr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0560648-08E8-4F9D-B85B-F82DA1357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522" y="1717345"/>
            <a:ext cx="1201611" cy="160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0CA31FE-BD10-48D0-8B1C-F7745144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r="12502"/>
          <a:stretch/>
        </p:blipFill>
        <p:spPr bwMode="auto">
          <a:xfrm>
            <a:off x="926522" y="3928523"/>
            <a:ext cx="1201611" cy="148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CB3B21-F50E-42CA-A292-39ED7299059B}"/>
              </a:ext>
            </a:extLst>
          </p:cNvPr>
          <p:cNvSpPr txBox="1"/>
          <p:nvPr/>
        </p:nvSpPr>
        <p:spPr>
          <a:xfrm>
            <a:off x="2345162" y="2119164"/>
            <a:ext cx="3749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DAE"/>
                </a:solidFill>
              </a:rPr>
              <a:t>Satish </a:t>
            </a:r>
            <a:r>
              <a:rPr lang="en-US" dirty="0" err="1">
                <a:solidFill>
                  <a:srgbClr val="00ADAE"/>
                </a:solidFill>
              </a:rPr>
              <a:t>Bukkapatnam</a:t>
            </a:r>
            <a:endParaRPr lang="en-US" dirty="0">
              <a:solidFill>
                <a:srgbClr val="00ADAE"/>
              </a:solidFill>
            </a:endParaRPr>
          </a:p>
          <a:p>
            <a:r>
              <a:rPr lang="en-US" dirty="0">
                <a:solidFill>
                  <a:srgbClr val="00ADAE"/>
                </a:solidFill>
              </a:rPr>
              <a:t>Professor </a:t>
            </a:r>
            <a:br>
              <a:rPr lang="en-US" dirty="0">
                <a:solidFill>
                  <a:srgbClr val="00ADAE"/>
                </a:solidFill>
              </a:rPr>
            </a:br>
            <a:r>
              <a:rPr lang="en-US" dirty="0">
                <a:solidFill>
                  <a:srgbClr val="00ADAE"/>
                </a:solidFill>
              </a:rPr>
              <a:t>Industrial &amp; Systems Engineering</a:t>
            </a:r>
          </a:p>
          <a:p>
            <a:r>
              <a:rPr lang="en-US" dirty="0">
                <a:solidFill>
                  <a:srgbClr val="00ADAE"/>
                </a:solidFill>
              </a:rPr>
              <a:t>Texas A&amp;M University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CC1E0-140D-4A62-9A1D-372EBC6C1C48}"/>
              </a:ext>
            </a:extLst>
          </p:cNvPr>
          <p:cNvSpPr txBox="1"/>
          <p:nvPr/>
        </p:nvSpPr>
        <p:spPr>
          <a:xfrm>
            <a:off x="2341241" y="4297879"/>
            <a:ext cx="3949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DAE"/>
                </a:solidFill>
              </a:rPr>
              <a:t>Ramesh Karri</a:t>
            </a:r>
          </a:p>
          <a:p>
            <a:r>
              <a:rPr lang="en-US" dirty="0">
                <a:solidFill>
                  <a:srgbClr val="00ADAE"/>
                </a:solidFill>
              </a:rPr>
              <a:t>Professor</a:t>
            </a:r>
            <a:br>
              <a:rPr lang="en-US" dirty="0">
                <a:solidFill>
                  <a:srgbClr val="00ADAE"/>
                </a:solidFill>
              </a:rPr>
            </a:br>
            <a:r>
              <a:rPr lang="en-US" dirty="0">
                <a:solidFill>
                  <a:srgbClr val="00ADAE"/>
                </a:solidFill>
              </a:rPr>
              <a:t>Electrical and Computer Engineering</a:t>
            </a:r>
          </a:p>
          <a:p>
            <a:r>
              <a:rPr lang="en-US" dirty="0">
                <a:solidFill>
                  <a:srgbClr val="00ADAE"/>
                </a:solidFill>
              </a:rPr>
              <a:t>NYU Tandon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97FC76-96DB-4FE7-A983-14A3740EED2C}"/>
              </a:ext>
            </a:extLst>
          </p:cNvPr>
          <p:cNvSpPr txBox="1"/>
          <p:nvPr/>
        </p:nvSpPr>
        <p:spPr>
          <a:xfrm>
            <a:off x="7854928" y="3208523"/>
            <a:ext cx="4556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DAE"/>
                </a:solidFill>
              </a:rPr>
              <a:t>Mark </a:t>
            </a:r>
            <a:r>
              <a:rPr lang="en-US" dirty="0" err="1">
                <a:solidFill>
                  <a:srgbClr val="00ADAE"/>
                </a:solidFill>
              </a:rPr>
              <a:t>Yampolskiy</a:t>
            </a:r>
            <a:r>
              <a:rPr lang="en-US" dirty="0">
                <a:solidFill>
                  <a:srgbClr val="00ADAE"/>
                </a:solidFill>
              </a:rPr>
              <a:t>	</a:t>
            </a:r>
          </a:p>
          <a:p>
            <a:r>
              <a:rPr lang="en-US" dirty="0">
                <a:solidFill>
                  <a:srgbClr val="00ADAE"/>
                </a:solidFill>
              </a:rPr>
              <a:t>Associate Professor</a:t>
            </a:r>
            <a:br>
              <a:rPr lang="en-US" dirty="0">
                <a:solidFill>
                  <a:srgbClr val="00ADAE"/>
                </a:solidFill>
              </a:rPr>
            </a:br>
            <a:r>
              <a:rPr lang="en-US" dirty="0">
                <a:solidFill>
                  <a:srgbClr val="00ADAE"/>
                </a:solidFill>
              </a:rPr>
              <a:t>Computer Science and Software Engineering</a:t>
            </a:r>
          </a:p>
          <a:p>
            <a:r>
              <a:rPr lang="en-US" dirty="0">
                <a:solidFill>
                  <a:srgbClr val="00ADAE"/>
                </a:solidFill>
              </a:rPr>
              <a:t>Auburn University</a:t>
            </a:r>
          </a:p>
        </p:txBody>
      </p:sp>
    </p:spTree>
    <p:extLst>
      <p:ext uri="{BB962C8B-B14F-4D97-AF65-F5344CB8AC3E}">
        <p14:creationId xmlns:p14="http://schemas.microsoft.com/office/powerpoint/2010/main" val="330339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ASME-CIE Hackathon 2021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/>
              <a:t>An Overview to Digital Manufacturing</a:t>
            </a:r>
          </a:p>
          <a:p>
            <a:pPr marL="0" indent="0">
              <a:spcAft>
                <a:spcPts val="2133"/>
              </a:spcAft>
            </a:pPr>
            <a:r>
              <a:rPr lang="en" dirty="0"/>
              <a:t>Gary Mac</a:t>
            </a: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08.14.2021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02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9B23-CAF6-4E6C-9D53-CF7A6FE1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ADAE"/>
                </a:solidFill>
              </a:rPr>
              <a:t>Organizers &amp; Mentors</a:t>
            </a:r>
          </a:p>
        </p:txBody>
      </p:sp>
      <p:pic>
        <p:nvPicPr>
          <p:cNvPr id="9" name="Content Placeholder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EB50D8E-5DD3-4318-ADEA-A23C66D80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54" y="1669125"/>
            <a:ext cx="1508295" cy="1508295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F3D80-E74A-4D89-ADEF-7D0E2973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4" y="1717345"/>
            <a:ext cx="1602148" cy="160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494529-6C27-4341-92F9-35E30423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36" y="3910997"/>
            <a:ext cx="1601865" cy="152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FF967B-B335-4F69-9AD8-EA4072A90928}"/>
              </a:ext>
            </a:extLst>
          </p:cNvPr>
          <p:cNvSpPr txBox="1"/>
          <p:nvPr/>
        </p:nvSpPr>
        <p:spPr>
          <a:xfrm>
            <a:off x="2451717" y="2133453"/>
            <a:ext cx="3724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DAE"/>
                </a:solidFill>
              </a:rPr>
              <a:t>Nikhil Gupta</a:t>
            </a:r>
          </a:p>
          <a:p>
            <a:r>
              <a:rPr lang="en-US" dirty="0">
                <a:solidFill>
                  <a:srgbClr val="00ADAE"/>
                </a:solidFill>
              </a:rPr>
              <a:t>Professor</a:t>
            </a:r>
          </a:p>
          <a:p>
            <a:r>
              <a:rPr lang="en-US" dirty="0">
                <a:solidFill>
                  <a:srgbClr val="00ADAE"/>
                </a:solidFill>
              </a:rPr>
              <a:t>Mechanical &amp; Aerospace Engineering </a:t>
            </a:r>
          </a:p>
          <a:p>
            <a:r>
              <a:rPr lang="en-US" dirty="0">
                <a:solidFill>
                  <a:srgbClr val="00ADAE"/>
                </a:solidFill>
              </a:rPr>
              <a:t>NYU Tandon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D7FAC-AB64-4930-8BC6-6CFC7B081F59}"/>
              </a:ext>
            </a:extLst>
          </p:cNvPr>
          <p:cNvSpPr txBox="1"/>
          <p:nvPr/>
        </p:nvSpPr>
        <p:spPr>
          <a:xfrm>
            <a:off x="2451717" y="4306757"/>
            <a:ext cx="3575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DAE"/>
                </a:solidFill>
              </a:rPr>
              <a:t>Hammond Pearce</a:t>
            </a:r>
          </a:p>
          <a:p>
            <a:r>
              <a:rPr lang="en-US" dirty="0">
                <a:solidFill>
                  <a:srgbClr val="00ADAE"/>
                </a:solidFill>
              </a:rPr>
              <a:t>Postdoctoral Associate</a:t>
            </a:r>
          </a:p>
          <a:p>
            <a:r>
              <a:rPr lang="en-US" dirty="0">
                <a:solidFill>
                  <a:srgbClr val="00ADAE"/>
                </a:solidFill>
              </a:rPr>
              <a:t>Computer Systems Engineering</a:t>
            </a:r>
          </a:p>
          <a:p>
            <a:r>
              <a:rPr lang="en-US" dirty="0">
                <a:solidFill>
                  <a:srgbClr val="00ADAE"/>
                </a:solidFill>
              </a:rPr>
              <a:t>NYU Tandon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D5DC3-5058-4373-893A-5A5D3DF35EDA}"/>
              </a:ext>
            </a:extLst>
          </p:cNvPr>
          <p:cNvSpPr txBox="1"/>
          <p:nvPr/>
        </p:nvSpPr>
        <p:spPr>
          <a:xfrm>
            <a:off x="7890446" y="2100106"/>
            <a:ext cx="3943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DAE"/>
                </a:solidFill>
              </a:rPr>
              <a:t>Gary Mac	</a:t>
            </a:r>
          </a:p>
          <a:p>
            <a:r>
              <a:rPr lang="en-US" dirty="0" err="1">
                <a:solidFill>
                  <a:srgbClr val="00ADAE"/>
                </a:solidFill>
              </a:rPr>
              <a:t>Ph.D</a:t>
            </a:r>
            <a:r>
              <a:rPr lang="en-US" dirty="0">
                <a:solidFill>
                  <a:srgbClr val="00ADAE"/>
                </a:solidFill>
              </a:rPr>
              <a:t> Researcher</a:t>
            </a:r>
          </a:p>
          <a:p>
            <a:r>
              <a:rPr lang="en-US" dirty="0">
                <a:solidFill>
                  <a:srgbClr val="00ADAE"/>
                </a:solidFill>
              </a:rPr>
              <a:t>Mechanical &amp; Aerospace Engineering </a:t>
            </a:r>
          </a:p>
          <a:p>
            <a:r>
              <a:rPr lang="en-US" dirty="0">
                <a:solidFill>
                  <a:srgbClr val="00ADAE"/>
                </a:solidFill>
              </a:rPr>
              <a:t>NYU Tandon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1F6267B-27F8-4AB8-9F90-80CC5266F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1026" name="Picture 2" descr="Labs and Centers | NYU Tandon School of Engineering">
            <a:extLst>
              <a:ext uri="{FF2B5EF4-FFF2-40B4-BE49-F238E27FC236}">
                <a16:creationId xmlns:a16="http://schemas.microsoft.com/office/drawing/2014/main" id="{1DBACE37-DF94-47F1-A984-1DC86AD0D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Zhenghui Sha">
            <a:extLst>
              <a:ext uri="{FF2B5EF4-FFF2-40B4-BE49-F238E27FC236}">
                <a16:creationId xmlns:a16="http://schemas.microsoft.com/office/drawing/2014/main" id="{76B19984-7E2E-498D-8313-97628AC60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7" t="5744" r="20563" b="10745"/>
          <a:stretch/>
        </p:blipFill>
        <p:spPr bwMode="auto">
          <a:xfrm>
            <a:off x="6164661" y="3910997"/>
            <a:ext cx="1508294" cy="16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34B7CA-EC41-4804-BA99-67231746C663}"/>
              </a:ext>
            </a:extLst>
          </p:cNvPr>
          <p:cNvSpPr txBox="1"/>
          <p:nvPr/>
        </p:nvSpPr>
        <p:spPr>
          <a:xfrm>
            <a:off x="7890446" y="4306757"/>
            <a:ext cx="2842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ADAE"/>
                </a:solidFill>
              </a:rPr>
              <a:t>Zhenghui</a:t>
            </a:r>
            <a:r>
              <a:rPr lang="en-US" dirty="0">
                <a:solidFill>
                  <a:srgbClr val="00ADAE"/>
                </a:solidFill>
              </a:rPr>
              <a:t> Sha	</a:t>
            </a:r>
          </a:p>
          <a:p>
            <a:r>
              <a:rPr lang="en-US" dirty="0">
                <a:solidFill>
                  <a:srgbClr val="00ADAE"/>
                </a:solidFill>
              </a:rPr>
              <a:t>Assistant Professor</a:t>
            </a:r>
          </a:p>
          <a:p>
            <a:r>
              <a:rPr lang="en-US" dirty="0">
                <a:solidFill>
                  <a:srgbClr val="00ADAE"/>
                </a:solidFill>
              </a:rPr>
              <a:t>Mechanical Engineering</a:t>
            </a:r>
          </a:p>
          <a:p>
            <a:r>
              <a:rPr lang="en-US" dirty="0">
                <a:solidFill>
                  <a:srgbClr val="00ADAE"/>
                </a:solidFill>
              </a:rPr>
              <a:t>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180022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42B-8C9B-42BC-B31F-57B7A8E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ADAE"/>
                </a:solidFill>
              </a:rPr>
              <a:t>Additive Manufacturing (AM)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CE1A3-E4A3-4FB6-9C06-3A70AFBAE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61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Cyber-physical system that includes design files, computers, and 3D printers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Research Focus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Digital manufacturing </a:t>
            </a:r>
          </a:p>
          <a:p>
            <a:pPr marL="0" indent="0">
              <a:buNone/>
            </a:pPr>
            <a:r>
              <a:rPr lang="en-US" dirty="0"/>
              <a:t>Cybersecurity</a:t>
            </a:r>
          </a:p>
          <a:p>
            <a:pPr marL="0" indent="0">
              <a:buNone/>
            </a:pPr>
            <a:r>
              <a:rPr lang="en-US" dirty="0"/>
              <a:t>Cyber-physical systems</a:t>
            </a:r>
          </a:p>
          <a:p>
            <a:pPr marL="0" indent="0">
              <a:buNone/>
            </a:pPr>
            <a:r>
              <a:rPr lang="en-US" dirty="0"/>
              <a:t>Reverse engineering</a:t>
            </a:r>
          </a:p>
          <a:p>
            <a:pPr marL="0" indent="0">
              <a:buNone/>
            </a:pPr>
            <a:r>
              <a:rPr lang="en-US" dirty="0"/>
              <a:t>File manipulation</a:t>
            </a:r>
          </a:p>
          <a:p>
            <a:pPr marL="0" indent="0">
              <a:buNone/>
            </a:pPr>
            <a:r>
              <a:rPr lang="en-US" dirty="0"/>
              <a:t>CAD/STL/G-code</a:t>
            </a:r>
          </a:p>
          <a:p>
            <a:pPr marL="0" indent="0">
              <a:buNone/>
            </a:pPr>
            <a:r>
              <a:rPr lang="en-US" dirty="0"/>
              <a:t>Software and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42636-D13E-47DB-B0CD-D2F67C83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82" y="2911876"/>
            <a:ext cx="7299695" cy="35809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5CC50FB-6C60-4317-83F7-892605715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7" name="Picture 2" descr="Labs and Centers | NYU Tandon School of Engineering">
            <a:extLst>
              <a:ext uri="{FF2B5EF4-FFF2-40B4-BE49-F238E27FC236}">
                <a16:creationId xmlns:a16="http://schemas.microsoft.com/office/drawing/2014/main" id="{9AC278D7-B22B-47CB-AF76-9B33D6039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41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692A-6B7C-4AAE-89BB-E4A31484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 Process Chain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6576B7-5914-4D05-9D2B-6C873CC02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07" y="1402672"/>
            <a:ext cx="11643386" cy="517105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A90A44B-D9C4-46F6-88D3-58696CD85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6" name="Picture 2" descr="Labs and Centers | NYU Tandon School of Engineering">
            <a:extLst>
              <a:ext uri="{FF2B5EF4-FFF2-40B4-BE49-F238E27FC236}">
                <a16:creationId xmlns:a16="http://schemas.microsoft.com/office/drawing/2014/main" id="{9D883488-97A0-48AC-A146-A7338CC5F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3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8373-F365-438C-ADD4-6F62902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Vectors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991FC0-76E7-4621-A532-739F584EF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6" y="1458785"/>
            <a:ext cx="10885748" cy="503409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9C54A79-206E-4976-9F37-52DD373B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6" name="Picture 2" descr="Labs and Centers | NYU Tandon School of Engineering">
            <a:extLst>
              <a:ext uri="{FF2B5EF4-FFF2-40B4-BE49-F238E27FC236}">
                <a16:creationId xmlns:a16="http://schemas.microsoft.com/office/drawing/2014/main" id="{91065369-5434-49DD-8A00-26337FF9C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73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1BF1-559F-40B3-B881-DE04FC1B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Taxonomy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F59D03-67D5-485F-A87B-7E3DF9BA6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161" y="1757778"/>
            <a:ext cx="10891676" cy="453593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B15727-D3C8-45F5-84D5-7518F9D5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6" name="Picture 2" descr="Labs and Centers | NYU Tandon School of Engineering">
            <a:extLst>
              <a:ext uri="{FF2B5EF4-FFF2-40B4-BE49-F238E27FC236}">
                <a16:creationId xmlns:a16="http://schemas.microsoft.com/office/drawing/2014/main" id="{115C4247-87AA-40A8-97CF-A94E047C7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15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7BA6-AFC1-4B82-81C0-7CFDE032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9585" cy="1325563"/>
          </a:xfrm>
        </p:spPr>
        <p:txBody>
          <a:bodyPr/>
          <a:lstStyle/>
          <a:p>
            <a:r>
              <a:rPr lang="en-US" dirty="0"/>
              <a:t>Research – Surface Markings &amp; Embedded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E4674C-1469-4266-B27C-8833FB998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215" y="1542198"/>
            <a:ext cx="6366551" cy="2458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AFA6D-2D41-4D53-8C94-D4D7622C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15" y="4079955"/>
            <a:ext cx="6366551" cy="2379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124ED-D7BD-4423-88C2-E141BB1122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89" y="1575489"/>
            <a:ext cx="5140764" cy="3481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A8C09B-9261-4E4C-A718-56CD1E097150}"/>
              </a:ext>
            </a:extLst>
          </p:cNvPr>
          <p:cNvSpPr txBox="1"/>
          <p:nvPr/>
        </p:nvSpPr>
        <p:spPr>
          <a:xfrm>
            <a:off x="7244178" y="6525026"/>
            <a:ext cx="4820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https://doi.org/10.1016/j.matdes.2017.04.078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FCB332D-B5B0-4B15-8986-590239963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9" name="Picture 2" descr="Labs and Centers | NYU Tandon School of Engineering">
            <a:extLst>
              <a:ext uri="{FF2B5EF4-FFF2-40B4-BE49-F238E27FC236}">
                <a16:creationId xmlns:a16="http://schemas.microsoft.com/office/drawing/2014/main" id="{151B429C-3C40-41C1-A6FD-2E1E1A463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41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621C-ECC8-41BA-8432-00D6DCF5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QR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667B3-EE8E-4580-BD58-2876F9951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73" y="1334958"/>
            <a:ext cx="5747880" cy="1688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E7B87-274A-49D8-B997-31C5E0EA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11" y="2022475"/>
            <a:ext cx="5815689" cy="395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FCC3F-593A-4B97-9632-AAF08E68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73" y="3178171"/>
            <a:ext cx="5680069" cy="3314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F8F34-A1D4-4231-9AB6-221FAA5DAE11}"/>
              </a:ext>
            </a:extLst>
          </p:cNvPr>
          <p:cNvSpPr txBox="1"/>
          <p:nvPr/>
        </p:nvSpPr>
        <p:spPr>
          <a:xfrm>
            <a:off x="7244178" y="6525026"/>
            <a:ext cx="4820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 https://doi.org/10.1002/adem.201900146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0249FB4-FC99-443D-810F-0A58C538E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9" name="Picture 2" descr="Labs and Centers | NYU Tandon School of Engineering">
            <a:extLst>
              <a:ext uri="{FF2B5EF4-FFF2-40B4-BE49-F238E27FC236}">
                <a16:creationId xmlns:a16="http://schemas.microsoft.com/office/drawing/2014/main" id="{1D3219A1-AF0E-4420-ACD3-E82DA274F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5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621C-ECC8-41BA-8432-00D6DCF5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Problem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BE95F71-48EB-427F-8E6A-15CA2A0A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6-sided dice (STL file format)</a:t>
            </a:r>
          </a:p>
          <a:p>
            <a:r>
              <a:rPr lang="en-US" dirty="0"/>
              <a:t>Find evidence to make a convincing </a:t>
            </a:r>
            <a:br>
              <a:rPr lang="en-US" dirty="0"/>
            </a:br>
            <a:r>
              <a:rPr lang="en-US" dirty="0"/>
              <a:t>argument on what number each side represents</a:t>
            </a:r>
          </a:p>
        </p:txBody>
      </p:sp>
      <p:pic>
        <p:nvPicPr>
          <p:cNvPr id="8" name="Picture 7" descr="A picture containing remote, game, controller, white&#10;&#10;Description automatically generated">
            <a:extLst>
              <a:ext uri="{FF2B5EF4-FFF2-40B4-BE49-F238E27FC236}">
                <a16:creationId xmlns:a16="http://schemas.microsoft.com/office/drawing/2014/main" id="{71B54479-3AF4-43C4-8872-DB338F86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59" y="3298990"/>
            <a:ext cx="2993962" cy="2987523"/>
          </a:xfrm>
          <a:prstGeom prst="rect">
            <a:avLst/>
          </a:prstGeom>
        </p:spPr>
      </p:pic>
      <p:pic>
        <p:nvPicPr>
          <p:cNvPr id="9" name="image1.png">
            <a:extLst>
              <a:ext uri="{FF2B5EF4-FFF2-40B4-BE49-F238E27FC236}">
                <a16:creationId xmlns:a16="http://schemas.microsoft.com/office/drawing/2014/main" id="{29AFDEBB-F574-4E37-9F89-E47AEB5B53A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973525" y="1113955"/>
            <a:ext cx="2791577" cy="2050098"/>
          </a:xfrm>
          <a:prstGeom prst="rect">
            <a:avLst/>
          </a:prstGeom>
          <a:ln/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F0542A-2511-49B0-89F9-0D488247D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52505"/>
              </p:ext>
            </p:extLst>
          </p:nvPr>
        </p:nvGraphicFramePr>
        <p:xfrm>
          <a:off x="7010222" y="3298990"/>
          <a:ext cx="4754880" cy="29746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340">
                  <a:extLst>
                    <a:ext uri="{9D8B030D-6E8A-4147-A177-3AD203B41FA5}">
                      <a16:colId xmlns:a16="http://schemas.microsoft.com/office/drawing/2014/main" val="493925701"/>
                    </a:ext>
                  </a:extLst>
                </a:gridCol>
                <a:gridCol w="1226820">
                  <a:extLst>
                    <a:ext uri="{9D8B030D-6E8A-4147-A177-3AD203B41FA5}">
                      <a16:colId xmlns:a16="http://schemas.microsoft.com/office/drawing/2014/main" val="3286831031"/>
                    </a:ext>
                  </a:extLst>
                </a:gridCol>
                <a:gridCol w="2712720">
                  <a:extLst>
                    <a:ext uri="{9D8B030D-6E8A-4147-A177-3AD203B41FA5}">
                      <a16:colId xmlns:a16="http://schemas.microsoft.com/office/drawing/2014/main" val="9466077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Die face letter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Die face value/number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59181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?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32001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?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“Mountaintops inspire leaders, but valleys mature them”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558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“The best practice is to follow the advice posted on every railroad crossing. Stop to look at both sides.”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4847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?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37357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?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14832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?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67987224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5547CF2-7EE0-47F6-929A-1BD8A2CCF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2531" cy="409049"/>
          </a:xfrm>
          <a:prstGeom prst="rect">
            <a:avLst/>
          </a:prstGeom>
        </p:spPr>
      </p:pic>
      <p:pic>
        <p:nvPicPr>
          <p:cNvPr id="12" name="Picture 2" descr="Labs and Centers | NYU Tandon School of Engineering">
            <a:extLst>
              <a:ext uri="{FF2B5EF4-FFF2-40B4-BE49-F238E27FC236}">
                <a16:creationId xmlns:a16="http://schemas.microsoft.com/office/drawing/2014/main" id="{84215C97-D0DF-4691-BE74-49119D4CB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36111" r="4028" b="42329"/>
          <a:stretch/>
        </p:blipFill>
        <p:spPr bwMode="auto">
          <a:xfrm>
            <a:off x="10385570" y="1"/>
            <a:ext cx="1806429" cy="42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2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384</Words>
  <Application>Microsoft Office PowerPoint</Application>
  <PresentationFormat>Widescreen</PresentationFormat>
  <Paragraphs>104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Frank Ruhl Libre</vt:lpstr>
      <vt:lpstr>Montserrat</vt:lpstr>
      <vt:lpstr>Times New Roman</vt:lpstr>
      <vt:lpstr>Office Theme</vt:lpstr>
      <vt:lpstr>NYU Elegant</vt:lpstr>
      <vt:lpstr>ASME-CIE Hackathon 2021</vt:lpstr>
      <vt:lpstr>Organizers &amp; Mentors</vt:lpstr>
      <vt:lpstr>Additive Manufacturing (AM) Process</vt:lpstr>
      <vt:lpstr>AM Process Chain</vt:lpstr>
      <vt:lpstr>Threat Vectors</vt:lpstr>
      <vt:lpstr>Attack Taxonomy</vt:lpstr>
      <vt:lpstr>Research – Surface Markings &amp; Embedded Code</vt:lpstr>
      <vt:lpstr>Embedded QR Codes</vt:lpstr>
      <vt:lpstr>Hackathon Problem 1</vt:lpstr>
      <vt:lpstr>Hackathon Problem 1 - Submission</vt:lpstr>
      <vt:lpstr>Hackathon Problem 1 - Judges</vt:lpstr>
      <vt:lpstr>ASME-CIE Hackathon 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Hack3D Summer Challenge:  Introduction and Background</dc:title>
  <dc:creator>Gary Mac</dc:creator>
  <cp:lastModifiedBy>Gary Mac</cp:lastModifiedBy>
  <cp:revision>35</cp:revision>
  <dcterms:created xsi:type="dcterms:W3CDTF">2021-07-14T16:47:50Z</dcterms:created>
  <dcterms:modified xsi:type="dcterms:W3CDTF">2021-08-14T18:00:21Z</dcterms:modified>
</cp:coreProperties>
</file>